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6" r:id="rId2"/>
    <p:sldId id="265" r:id="rId3"/>
    <p:sldId id="263" r:id="rId4"/>
    <p:sldId id="284" r:id="rId5"/>
    <p:sldId id="269" r:id="rId6"/>
    <p:sldId id="270" r:id="rId7"/>
    <p:sldId id="285" r:id="rId8"/>
    <p:sldId id="286" r:id="rId9"/>
    <p:sldId id="264" r:id="rId10"/>
    <p:sldId id="272" r:id="rId11"/>
    <p:sldId id="275" r:id="rId12"/>
    <p:sldId id="266" r:id="rId13"/>
    <p:sldId id="277" r:id="rId14"/>
    <p:sldId id="278" r:id="rId15"/>
    <p:sldId id="279" r:id="rId16"/>
    <p:sldId id="280" r:id="rId17"/>
    <p:sldId id="28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89223A-BB38-4C2B-A46D-52648C236E1B}" v="9" dt="2023-12-03T22:15:37.0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82"/>
    <p:restoredTop sz="94648"/>
  </p:normalViewPr>
  <p:slideViewPr>
    <p:cSldViewPr snapToGrid="0">
      <p:cViewPr varScale="1">
        <p:scale>
          <a:sx n="116" d="100"/>
          <a:sy n="116" d="100"/>
        </p:scale>
        <p:origin x="1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B9DDB-C318-32F6-CD83-4F6C77BF1E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269DC2-CF57-443F-106C-8E9DFBAC9A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C890F-5ED1-28C6-B7C3-27E3BEBB8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AFC8D-65CA-9D41-B948-A8A0233DD6E1}" type="datetimeFigureOut">
              <a:rPr lang="en-US" smtClean="0"/>
              <a:t>12/3/23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2CA7D-233F-8F7C-2A00-8CBF795CD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3BF6A-BE89-C9E6-5C96-8B69A666A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0DAC2-EA7A-994D-8B64-8E69E2C008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568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18760-547F-0A57-F695-4D8B13858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20105C-83F4-69EA-BD79-365A163A27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8E222-147C-8079-3356-090BB4590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AFC8D-65CA-9D41-B948-A8A0233DD6E1}" type="datetimeFigureOut">
              <a:rPr lang="en-US" smtClean="0"/>
              <a:t>12/3/23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9E3E7-6B6D-96D5-2C51-84E3A546D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55001-6A2F-03C9-E390-C32D51F0F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0DAC2-EA7A-994D-8B64-8E69E2C008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589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5B80D8-7BDF-F4A4-31F4-41B355B95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1A0DE7-7834-A147-C7BB-43D1920A9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BE045-37EA-ED46-4103-6AA0062A2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AFC8D-65CA-9D41-B948-A8A0233DD6E1}" type="datetimeFigureOut">
              <a:rPr lang="en-US" smtClean="0"/>
              <a:t>12/3/23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592D3-DC7B-AD34-3F42-118BD8249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BE0C9-C229-FAD4-B647-A4047859C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0DAC2-EA7A-994D-8B64-8E69E2C008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726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FEC40-28EC-8668-10B4-F8F1E8619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69B1C-D86A-803C-2136-00F322EC5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99EEDE-6B12-F33C-DF12-DD0C992B3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AFC8D-65CA-9D41-B948-A8A0233DD6E1}" type="datetimeFigureOut">
              <a:rPr lang="en-US" smtClean="0"/>
              <a:t>12/3/23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40251-3B97-A490-9894-D7C238C70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AB6D1-32FF-47A4-D1C4-8579CA09C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0DAC2-EA7A-994D-8B64-8E69E2C008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253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7D831-91BC-D3EE-0DD1-310C091BC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141FC-1E6D-CD28-C76B-854342EB0C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036D5-A8C1-B87C-D66E-3EF08E98C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AFC8D-65CA-9D41-B948-A8A0233DD6E1}" type="datetimeFigureOut">
              <a:rPr lang="en-US" smtClean="0"/>
              <a:t>12/3/23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1775E-3DBC-E364-0F03-B2DC34E26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0DEEC6-D444-C1B3-C447-4B6C129A7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0DAC2-EA7A-994D-8B64-8E69E2C008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497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FC949-FD11-8C73-EA06-A5367FB42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6465D-136D-8C56-2C81-4F87531DA5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1714C-6A51-0CC1-BA79-D5AE52D7DA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185BE2-7779-AE82-75D7-41267752E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AFC8D-65CA-9D41-B948-A8A0233DD6E1}" type="datetimeFigureOut">
              <a:rPr lang="en-US" smtClean="0"/>
              <a:t>12/3/23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1B37BD-AA7B-806D-99B0-977539FD4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01B65C-C846-4863-23AE-A62197295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0DAC2-EA7A-994D-8B64-8E69E2C008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013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BE675-9D2F-DB07-0097-27F16FF3F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E66F8-71D4-0A9E-C144-C3058F9BE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31506-2E91-7A56-5E62-9194221D7C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080358-C54A-2C6E-5D36-D2EC062D9B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9E0DEF-837B-2059-C87B-3F38986408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BDEE87-BC1B-2760-DB12-40DAB598D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AFC8D-65CA-9D41-B948-A8A0233DD6E1}" type="datetimeFigureOut">
              <a:rPr lang="en-US" smtClean="0"/>
              <a:t>12/3/23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E9CDF5-54D1-A1E4-0516-A9677CCBA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62EE23-D216-118C-7DDB-ED6A39B37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0DAC2-EA7A-994D-8B64-8E69E2C008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452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847DE-D686-B20E-9426-EB65A1407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682B0-AECA-3A95-2317-ADE7056F3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AFC8D-65CA-9D41-B948-A8A0233DD6E1}" type="datetimeFigureOut">
              <a:rPr lang="en-US" smtClean="0"/>
              <a:t>12/3/23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D22CF9-2F80-0E03-B124-2880C62A3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81C46D-BD6E-2B0D-95D8-35BA19103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0DAC2-EA7A-994D-8B64-8E69E2C008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417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1F5350-53D9-231D-A9BE-ACC9094C2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AFC8D-65CA-9D41-B948-A8A0233DD6E1}" type="datetimeFigureOut">
              <a:rPr lang="en-US" smtClean="0"/>
              <a:t>12/3/23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A35505-BEF5-1369-48FC-5A8BE7946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14DE99-5352-DE04-51CF-08FEF2D33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0DAC2-EA7A-994D-8B64-8E69E2C008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534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C122E-79B5-2546-3454-4D898B652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359ED-7EF2-0F0C-D161-179711ECF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65E3A-429E-EDD5-CAEE-5CD21CFA1D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14A986-C0A0-2E8E-2030-17E3A6178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AFC8D-65CA-9D41-B948-A8A0233DD6E1}" type="datetimeFigureOut">
              <a:rPr lang="en-US" smtClean="0"/>
              <a:t>12/3/23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09A64-4DD7-F37E-BFBE-771CC695D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AC80C0-AB41-8A8C-82AD-78F13F0BD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0DAC2-EA7A-994D-8B64-8E69E2C008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717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A5146-478A-82A0-741E-0C542195E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C2F5CA-FE49-389B-9883-94B10F67EC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C0A834-7456-5503-2F6A-11A50BB989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E2F87C-A69C-8993-963C-361F1ABCF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AFC8D-65CA-9D41-B948-A8A0233DD6E1}" type="datetimeFigureOut">
              <a:rPr lang="en-US" smtClean="0"/>
              <a:t>12/3/23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D55E83-BA76-1D1A-7A0F-F64F90B6C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F3DCBB-A67F-2323-E88B-1BA06AA3E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0DAC2-EA7A-994D-8B64-8E69E2C008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19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71FFCA-5387-0341-7B1B-8FE862D39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A7DFB-D3A0-FBDC-F0DE-CF821534E2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FE9595-5D7A-D584-EF89-2B4821EB9A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AFC8D-65CA-9D41-B948-A8A0233DD6E1}" type="datetimeFigureOut">
              <a:rPr lang="en-US" smtClean="0"/>
              <a:t>12/3/23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CF3AF-AD1B-4DFB-BA6E-8624409A7E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68248-7ED7-C818-647C-ABDCAD86BA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0DAC2-EA7A-994D-8B64-8E69E2C008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234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C681C32C-7AFC-4BB3-9088-65CBDFC5D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BB9C5E6-7565-BB38-F04A-79D1EC9C5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519" y="2100649"/>
            <a:ext cx="9255212" cy="1556951"/>
          </a:xfrm>
        </p:spPr>
        <p:txBody>
          <a:bodyPr anchor="t">
            <a:noAutofit/>
          </a:bodyPr>
          <a:lstStyle/>
          <a:p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                      Group 7</a:t>
            </a:r>
            <a:br>
              <a:rPr lang="en-US" b="0" i="0" u="none" strike="noStrike" dirty="0">
                <a:effectLst/>
                <a:latin typeface="Arial" panose="020B0604020202020204" pitchFamily="34" charset="0"/>
              </a:rPr>
            </a:br>
            <a:r>
              <a:rPr lang="en-US" b="0" i="0" u="none" strike="noStrike" dirty="0">
                <a:effectLst/>
                <a:latin typeface="Roboto" panose="02000000000000000000" pitchFamily="2" charset="0"/>
              </a:rPr>
              <a:t>Portfolio Analysis and Optimization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ADFEC-1146-209D-A851-EF37C1BA7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387546"/>
            <a:ext cx="5638800" cy="662380"/>
          </a:xfrm>
        </p:spPr>
        <p:txBody>
          <a:bodyPr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dirty="0">
                <a:effectLst/>
                <a:latin typeface="Arial" panose="020B0604020202020204" pitchFamily="34" charset="0"/>
              </a:rPr>
              <a:t>- Pruthvi Shaym Billa, Lakshita Garg, Satvik Narang, Kristina Sutliff, Thanmai Reddy Kadire </a:t>
            </a:r>
            <a:endParaRPr lang="en-US" sz="2000" b="0" dirty="0">
              <a:effectLst/>
            </a:endParaRPr>
          </a:p>
          <a:p>
            <a:pPr marL="0" indent="0">
              <a:buNone/>
            </a:pPr>
            <a:endParaRPr lang="en-US" sz="2000" dirty="0"/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99C0ED0-69DE-4C31-A5CF-E2A46FD30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D42B8BD-40AF-488E-8A79-D7256C917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29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BB9C5E6-7565-BB38-F04A-79D1EC9C5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6211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                              Correlation Structure</a:t>
            </a:r>
            <a:endParaRPr lang="en-US" sz="28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10FBB9-330D-D9FA-CFA6-5B1DD20F2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43120" y="1825625"/>
            <a:ext cx="2122738" cy="4351338"/>
          </a:xfrm>
        </p:spPr>
        <p:txBody>
          <a:bodyPr>
            <a:normAutofit lnSpcReduction="1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APPL-MAFlat and</a:t>
            </a:r>
            <a:r>
              <a:rPr lang="en-US" dirty="0"/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SPY-MAFlat are highly correlated with 39.17%. 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i="0" u="none" strike="noStrike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GA-MAShort and PFE-BB are negatively correlated. </a:t>
            </a:r>
            <a:endParaRPr lang="en-US" b="0" dirty="0">
              <a:effectLst/>
            </a:endParaRPr>
          </a:p>
          <a:p>
            <a:pPr marL="0" indent="0">
              <a:buNone/>
            </a:pP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6BDAF42-4EFE-936E-F7FB-96AC8A65B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02" y="1040062"/>
            <a:ext cx="9628171" cy="532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60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BB9C5E6-7565-BB38-F04A-79D1EC9C5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6050"/>
          </a:xfrm>
        </p:spPr>
        <p:txBody>
          <a:bodyPr>
            <a:no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Equal Weights </a:t>
            </a:r>
            <a:endParaRPr lang="en-US" sz="28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5F9564-19BF-9E53-F45F-DEFB6FCCD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421" y="1630642"/>
            <a:ext cx="7056923" cy="304849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0D921F-B134-D708-2BE1-4B925CAB036F}"/>
              </a:ext>
            </a:extLst>
          </p:cNvPr>
          <p:cNvSpPr txBox="1"/>
          <p:nvPr/>
        </p:nvSpPr>
        <p:spPr>
          <a:xfrm>
            <a:off x="919421" y="4581832"/>
            <a:ext cx="1098744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annualized sharpe of an equal weighted portfolio is 1.38. 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Outperformance Insight: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equal-weighted portfolio outperforms every individual strategy which indicates that, on a risk-   adjusted basis, the portfolio is superior to investing in any single strategy alone.</a:t>
            </a:r>
            <a:endParaRPr lang="en-US" b="0" dirty="0">
              <a:effectLst/>
            </a:endParaRPr>
          </a:p>
          <a:p>
            <a:br>
              <a:rPr lang="en-US" b="0" dirty="0">
                <a:effectLst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116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BB9C5E6-7565-BB38-F04A-79D1EC9C5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980" y="864244"/>
            <a:ext cx="10515600" cy="496993"/>
          </a:xfrm>
        </p:spPr>
        <p:txBody>
          <a:bodyPr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          Return vs Risk for Different Weights</a:t>
            </a:r>
            <a:b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665B725-419C-2953-7615-204EC7B01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670" y="1131388"/>
            <a:ext cx="8133730" cy="543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33A772C1-DA38-FF68-1777-3CDBCBD26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445" y="1460746"/>
            <a:ext cx="3905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9FD19F38-EED0-CF18-9328-5CF17505973B}"/>
              </a:ext>
            </a:extLst>
          </p:cNvPr>
          <p:cNvSpPr/>
          <p:nvPr/>
        </p:nvSpPr>
        <p:spPr>
          <a:xfrm>
            <a:off x="3082080" y="3914576"/>
            <a:ext cx="766020" cy="1016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5F603A8B-5C18-8C7B-C462-632005F907A9}"/>
              </a:ext>
            </a:extLst>
          </p:cNvPr>
          <p:cNvSpPr/>
          <p:nvPr/>
        </p:nvSpPr>
        <p:spPr>
          <a:xfrm>
            <a:off x="1711425" y="5886974"/>
            <a:ext cx="766020" cy="101600"/>
          </a:xfrm>
          <a:prstGeom prst="rightArrow">
            <a:avLst/>
          </a:prstGeom>
          <a:solidFill>
            <a:srgbClr val="234A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2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BB9C5E6-7565-BB38-F04A-79D1EC9C5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040" y="337665"/>
            <a:ext cx="7615980" cy="742499"/>
          </a:xfrm>
        </p:spPr>
        <p:txBody>
          <a:bodyPr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Weight Allocations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4BDA6DD-E33F-1CB4-606D-3676EEB8E7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158825"/>
              </p:ext>
            </p:extLst>
          </p:nvPr>
        </p:nvGraphicFramePr>
        <p:xfrm>
          <a:off x="1670670" y="1376268"/>
          <a:ext cx="8387730" cy="4247352"/>
        </p:xfrm>
        <a:graphic>
          <a:graphicData uri="http://schemas.openxmlformats.org/drawingml/2006/table">
            <a:tbl>
              <a:tblPr/>
              <a:tblGrid>
                <a:gridCol w="2622919">
                  <a:extLst>
                    <a:ext uri="{9D8B030D-6E8A-4147-A177-3AD203B41FA5}">
                      <a16:colId xmlns:a16="http://schemas.microsoft.com/office/drawing/2014/main" val="3757527661"/>
                    </a:ext>
                  </a:extLst>
                </a:gridCol>
                <a:gridCol w="2861365">
                  <a:extLst>
                    <a:ext uri="{9D8B030D-6E8A-4147-A177-3AD203B41FA5}">
                      <a16:colId xmlns:a16="http://schemas.microsoft.com/office/drawing/2014/main" val="1926994730"/>
                    </a:ext>
                  </a:extLst>
                </a:gridCol>
                <a:gridCol w="2903446">
                  <a:extLst>
                    <a:ext uri="{9D8B030D-6E8A-4147-A177-3AD203B41FA5}">
                      <a16:colId xmlns:a16="http://schemas.microsoft.com/office/drawing/2014/main" val="2234642488"/>
                    </a:ext>
                  </a:extLst>
                </a:gridCol>
              </a:tblGrid>
              <a:tr h="731932"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 </a:t>
                      </a: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Minimum Volatility Portfolio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Maximum Sharpe Portfolio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3297577"/>
                  </a:ext>
                </a:extLst>
              </a:tr>
              <a:tr h="4335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AAPL-MAFlat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0.21%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17.14%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057549"/>
                  </a:ext>
                </a:extLst>
              </a:tr>
              <a:tr h="4335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GE-MAShort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1.96%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7.62%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2986231"/>
                  </a:ext>
                </a:extLst>
              </a:tr>
              <a:tr h="4335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INTC-BB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2.14%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6.32%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637823"/>
                  </a:ext>
                </a:extLst>
              </a:tr>
              <a:tr h="4335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PFE-BB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2.02%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17.25%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5545337"/>
                  </a:ext>
                </a:extLst>
              </a:tr>
              <a:tr h="4335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SPY-MAFlat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27.56%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3.78%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177122"/>
                  </a:ext>
                </a:extLst>
              </a:tr>
              <a:tr h="48051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FBNDX-MAShort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28.49%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16.81%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364766"/>
                  </a:ext>
                </a:extLst>
              </a:tr>
              <a:tr h="4335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XPT-MAShort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7.9%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13.94%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169457"/>
                  </a:ext>
                </a:extLst>
              </a:tr>
              <a:tr h="4335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GBP-Short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29.72%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17.11%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4477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745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BB9C5E6-7565-BB38-F04A-79D1EC9C5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669" y="334551"/>
            <a:ext cx="7991491" cy="540457"/>
          </a:xfrm>
        </p:spPr>
        <p:txBody>
          <a:bodyPr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Max Sharpe Portfolio VS Individual Strategies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745E4AB-FB74-ACA6-8520-5C80DF9EE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1560"/>
            <a:ext cx="12192000" cy="21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AB7702-8A65-FC33-493C-961AB980B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3284135"/>
            <a:ext cx="12100560" cy="1446435"/>
          </a:xfrm>
          <a:prstGeom prst="rect">
            <a:avLst/>
          </a:prstGeom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C2D83251-3E55-856B-6301-4ED376BEF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30" y="4811295"/>
            <a:ext cx="5338490" cy="1539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B342C-2C22-A9C3-69EB-392ECB543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7680" y="4775408"/>
            <a:ext cx="5835955" cy="151510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6251638-ACE9-6445-C465-EE48F633BC46}"/>
              </a:ext>
            </a:extLst>
          </p:cNvPr>
          <p:cNvSpPr/>
          <p:nvPr/>
        </p:nvSpPr>
        <p:spPr>
          <a:xfrm>
            <a:off x="1909611" y="1127020"/>
            <a:ext cx="1151089" cy="946773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C9A363-3ED7-D57C-0A2B-8A5C6CDD6A0A}"/>
              </a:ext>
            </a:extLst>
          </p:cNvPr>
          <p:cNvSpPr/>
          <p:nvPr/>
        </p:nvSpPr>
        <p:spPr>
          <a:xfrm>
            <a:off x="10452099" y="1127020"/>
            <a:ext cx="1651001" cy="1994483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3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BB9C5E6-7565-BB38-F04A-79D1EC9C5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669" y="334551"/>
            <a:ext cx="7991491" cy="540457"/>
          </a:xfrm>
        </p:spPr>
        <p:txBody>
          <a:bodyPr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Beta of Max Sharpe Portfolio to the S&amp;P 500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525CFD4-4EF3-37EA-300A-17CA5C1E9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7241"/>
            <a:ext cx="7604080" cy="532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0EBEE4-67AE-1998-25A7-4DA8450B8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822" y="1461842"/>
            <a:ext cx="4135506" cy="1332157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0E6C3AD1-EDCC-D97E-D892-34B62E8BB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691" y="2868872"/>
            <a:ext cx="4023637" cy="119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BD4690-BA59-563B-5346-6830108F54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1691" y="4138874"/>
            <a:ext cx="3922149" cy="197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1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584C6F-4EEC-A519-5CBE-5B7865490E32}"/>
              </a:ext>
            </a:extLst>
          </p:cNvPr>
          <p:cNvSpPr txBox="1">
            <a:spLocks/>
          </p:cNvSpPr>
          <p:nvPr/>
        </p:nvSpPr>
        <p:spPr>
          <a:xfrm>
            <a:off x="1670669" y="334551"/>
            <a:ext cx="7991491" cy="5404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Equal Weighted Portfolio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2E853-B191-032A-35A8-6003B28FE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980" y="1526903"/>
            <a:ext cx="10842523" cy="458859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ariations of the equal weighted portfolio containing the 8 instruments:</a:t>
            </a:r>
          </a:p>
          <a:p>
            <a:pPr marL="0" indent="0" algn="l">
              <a:buNone/>
            </a:pPr>
            <a:endParaRPr lang="en-US" sz="17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Sharpe of an equal-weighted Benchmark portfolio          : 0.186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Sharpe of an equal-weighted MAFlat portfolio 		: 0.621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Sharpe of an equal-weighted MAShort portfolio 		: 0.436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Sharpe of an equal-weighted BB portfolio 			: 0.062</a:t>
            </a:r>
          </a:p>
          <a:p>
            <a:pPr marL="0" indent="0" algn="l">
              <a:buNone/>
            </a:pPr>
            <a:endParaRPr lang="en-US" sz="17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l">
              <a:buNone/>
            </a:pP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None of these 4 portfolios outperform the chosen Max Sharpe Portfolio of </a:t>
            </a:r>
            <a:r>
              <a:rPr lang="en-US" sz="28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1.47</a:t>
            </a: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654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BB9C5E6-7565-BB38-F04A-79D1EC9C5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3920" y="2179020"/>
            <a:ext cx="6847840" cy="2118660"/>
          </a:xfrm>
        </p:spPr>
        <p:txBody>
          <a:bodyPr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7200" b="1" dirty="0">
                <a:latin typeface="Arial Rounded MT Bold" panose="020F0704030504030204" pitchFamily="34" charset="0"/>
                <a:cs typeface="Arial" panose="020B0604020202020204" pitchFamily="34" charset="0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82905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 descr="A blue and white logo with white text&#10;&#10;Description automatically generated">
            <a:extLst>
              <a:ext uri="{FF2B5EF4-FFF2-40B4-BE49-F238E27FC236}">
                <a16:creationId xmlns:a16="http://schemas.microsoft.com/office/drawing/2014/main" id="{664CE4B5-B780-CA04-B41F-441248DD05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8200" y="486067"/>
            <a:ext cx="1785815" cy="1785815"/>
          </a:xfrm>
        </p:spPr>
      </p:pic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6A21EB3F-E6FB-094F-B421-A9BCE754D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10" y="2739966"/>
            <a:ext cx="2472920" cy="1003299"/>
          </a:xfrm>
          <a:prstGeom prst="rect">
            <a:avLst/>
          </a:prstGeom>
        </p:spPr>
      </p:pic>
      <p:pic>
        <p:nvPicPr>
          <p:cNvPr id="10" name="Picture 9" descr="A blue logo with a white background&#10;&#10;Description automatically generated">
            <a:extLst>
              <a:ext uri="{FF2B5EF4-FFF2-40B4-BE49-F238E27FC236}">
                <a16:creationId xmlns:a16="http://schemas.microsoft.com/office/drawing/2014/main" id="{DD536076-6BF6-B35B-CA8D-9A1E66C01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311" y="2480059"/>
            <a:ext cx="1892300" cy="1066800"/>
          </a:xfrm>
          <a:prstGeom prst="rect">
            <a:avLst/>
          </a:prstGeom>
        </p:spPr>
      </p:pic>
      <p:pic>
        <p:nvPicPr>
          <p:cNvPr id="12" name="Picture 11" descr="A blue and white logo&#10;&#10;Description automatically generated">
            <a:extLst>
              <a:ext uri="{FF2B5EF4-FFF2-40B4-BE49-F238E27FC236}">
                <a16:creationId xmlns:a16="http://schemas.microsoft.com/office/drawing/2014/main" id="{0417049F-EB0F-2BBB-7282-C319C5424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8724" y="667775"/>
            <a:ext cx="1422400" cy="1422400"/>
          </a:xfrm>
          <a:prstGeom prst="rect">
            <a:avLst/>
          </a:prstGeom>
        </p:spPr>
      </p:pic>
      <p:pic>
        <p:nvPicPr>
          <p:cNvPr id="14" name="Picture 13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6F1D2D97-14B6-11B4-93F5-9037E6E2D2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8148" y="843932"/>
            <a:ext cx="2819400" cy="723900"/>
          </a:xfrm>
          <a:prstGeom prst="rect">
            <a:avLst/>
          </a:prstGeom>
        </p:spPr>
      </p:pic>
      <p:pic>
        <p:nvPicPr>
          <p:cNvPr id="16" name="Picture 15" descr="A black apple with a bite taken out of it&#10;&#10;Description automatically generated">
            <a:extLst>
              <a:ext uri="{FF2B5EF4-FFF2-40B4-BE49-F238E27FC236}">
                <a16:creationId xmlns:a16="http://schemas.microsoft.com/office/drawing/2014/main" id="{111BD70D-BCB0-D42C-C472-C99C497941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9823" y="2286428"/>
            <a:ext cx="2840661" cy="1623369"/>
          </a:xfrm>
          <a:prstGeom prst="rect">
            <a:avLst/>
          </a:prstGeom>
        </p:spPr>
      </p:pic>
      <p:pic>
        <p:nvPicPr>
          <p:cNvPr id="32" name="Picture 31" descr="A close up of white letters&#10;&#10;Description automatically generated">
            <a:extLst>
              <a:ext uri="{FF2B5EF4-FFF2-40B4-BE49-F238E27FC236}">
                <a16:creationId xmlns:a16="http://schemas.microsoft.com/office/drawing/2014/main" id="{7593616A-644D-DDC9-87A3-DD852F1F72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7231" y="4425708"/>
            <a:ext cx="2768600" cy="889000"/>
          </a:xfrm>
          <a:prstGeom prst="rect">
            <a:avLst/>
          </a:prstGeom>
        </p:spPr>
      </p:pic>
      <p:pic>
        <p:nvPicPr>
          <p:cNvPr id="40" name="Picture 39" descr="A silver and black logo&#10;&#10;Description automatically generated">
            <a:extLst>
              <a:ext uri="{FF2B5EF4-FFF2-40B4-BE49-F238E27FC236}">
                <a16:creationId xmlns:a16="http://schemas.microsoft.com/office/drawing/2014/main" id="{A8DB4578-061A-C48D-569F-C7720840BD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71124" y="2391530"/>
            <a:ext cx="1724195" cy="1724195"/>
          </a:xfrm>
          <a:prstGeom prst="rect">
            <a:avLst/>
          </a:prstGeom>
        </p:spPr>
      </p:pic>
      <p:pic>
        <p:nvPicPr>
          <p:cNvPr id="43" name="Picture 42" descr="A black and white image of a ship&#10;&#10;Description automatically generated">
            <a:extLst>
              <a:ext uri="{FF2B5EF4-FFF2-40B4-BE49-F238E27FC236}">
                <a16:creationId xmlns:a16="http://schemas.microsoft.com/office/drawing/2014/main" id="{74BC4F46-A050-95B8-614C-91068BB54F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0738" y="4759582"/>
            <a:ext cx="1943567" cy="1943567"/>
          </a:xfrm>
          <a:prstGeom prst="rect">
            <a:avLst/>
          </a:prstGeom>
        </p:spPr>
      </p:pic>
      <p:pic>
        <p:nvPicPr>
          <p:cNvPr id="45" name="Picture 44" descr="A close-up of a logo&#10;&#10;Description automatically generated">
            <a:extLst>
              <a:ext uri="{FF2B5EF4-FFF2-40B4-BE49-F238E27FC236}">
                <a16:creationId xmlns:a16="http://schemas.microsoft.com/office/drawing/2014/main" id="{1DEE597C-491F-11BF-30F6-C8C0F6A6C4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0670" y="3909796"/>
            <a:ext cx="2248645" cy="1556225"/>
          </a:xfrm>
          <a:prstGeom prst="rect">
            <a:avLst/>
          </a:prstGeom>
        </p:spPr>
      </p:pic>
      <p:pic>
        <p:nvPicPr>
          <p:cNvPr id="46" name="Picture 45" descr="A black circle with white letters and a dollar sign&#10;&#10;Description automatically generated">
            <a:extLst>
              <a:ext uri="{FF2B5EF4-FFF2-40B4-BE49-F238E27FC236}">
                <a16:creationId xmlns:a16="http://schemas.microsoft.com/office/drawing/2014/main" id="{6D037535-5627-96B7-F086-311B205048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82209" y="5466022"/>
            <a:ext cx="1299678" cy="1276933"/>
          </a:xfrm>
          <a:prstGeom prst="rect">
            <a:avLst/>
          </a:prstGeom>
        </p:spPr>
      </p:pic>
      <p:pic>
        <p:nvPicPr>
          <p:cNvPr id="47" name="Picture 46" descr="A symbol of a currency&#10;&#10;Description automatically generated">
            <a:extLst>
              <a:ext uri="{FF2B5EF4-FFF2-40B4-BE49-F238E27FC236}">
                <a16:creationId xmlns:a16="http://schemas.microsoft.com/office/drawing/2014/main" id="{6B85AD55-CD58-A3AA-7A6B-49D83CF985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7463" y="5115087"/>
            <a:ext cx="1622552" cy="162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831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CA96437-7E05-9E7D-40C6-B09763593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2683" y="1480837"/>
            <a:ext cx="8606634" cy="4865723"/>
          </a:xfrm>
          <a:prstGeom prst="rect">
            <a:avLst/>
          </a:prstGeom>
          <a:ln>
            <a:noFill/>
          </a:ln>
        </p:spPr>
      </p:pic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EC2AE2-3091-2DEA-7537-94995055C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NAV Plots</a:t>
            </a:r>
          </a:p>
        </p:txBody>
      </p:sp>
    </p:spTree>
    <p:extLst>
      <p:ext uri="{BB962C8B-B14F-4D97-AF65-F5344CB8AC3E}">
        <p14:creationId xmlns:p14="http://schemas.microsoft.com/office/powerpoint/2010/main" val="467720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BB9C5E6-7565-BB38-F04A-79D1EC9C5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Window Selection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8DC1B-2F5E-9B85-3231-B3265D8E3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76254" cy="3800363"/>
          </a:xfrm>
        </p:spPr>
        <p:txBody>
          <a:bodyPr/>
          <a:lstStyle/>
          <a:p>
            <a:pPr marL="0" indent="0">
              <a:buNone/>
            </a:pP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Moving Averages(MA) strategy: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fastWindow = range(5, 110)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slowWindow = range(50, 500, 5)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l">
              <a:buNone/>
            </a:pP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Bollinger Bands strategy: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lookback_window = range(20, 50)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stdev_band =  range(1, 4)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100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BB9C5E6-7565-BB38-F04A-79D1EC9C5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Moving Average Plots</a:t>
            </a:r>
          </a:p>
        </p:txBody>
      </p:sp>
      <p:pic>
        <p:nvPicPr>
          <p:cNvPr id="17" name="Content Placeholder 16" descr="A blue and red chart&#10;&#10;Description automatically generated with medium confidence">
            <a:extLst>
              <a:ext uri="{FF2B5EF4-FFF2-40B4-BE49-F238E27FC236}">
                <a16:creationId xmlns:a16="http://schemas.microsoft.com/office/drawing/2014/main" id="{A7675DAD-245C-41F1-4695-1039237C65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461839"/>
            <a:ext cx="7139096" cy="3861280"/>
          </a:xfrm>
        </p:spPr>
      </p:pic>
      <p:pic>
        <p:nvPicPr>
          <p:cNvPr id="3" name="Picture 2" descr="A blue and red chart with numbers and a red star&#10;&#10;Description automatically generated">
            <a:extLst>
              <a:ext uri="{FF2B5EF4-FFF2-40B4-BE49-F238E27FC236}">
                <a16:creationId xmlns:a16="http://schemas.microsoft.com/office/drawing/2014/main" id="{B388DBB2-E36D-A2BC-DF58-54A93D042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670" y="1761329"/>
            <a:ext cx="6649329" cy="402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00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BB9C5E6-7565-BB38-F04A-79D1EC9C5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Bollinger Bands Plots</a:t>
            </a:r>
          </a:p>
        </p:txBody>
      </p:sp>
      <p:pic>
        <p:nvPicPr>
          <p:cNvPr id="11" name="Content Placeholder 10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A9388038-E262-946E-302E-E791BC7A8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012" y="2388870"/>
            <a:ext cx="6246194" cy="4100835"/>
          </a:xfrm>
        </p:spPr>
      </p:pic>
      <p:pic>
        <p:nvPicPr>
          <p:cNvPr id="13" name="Picture 1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7D75005-37EB-F8B7-7590-B85A76DE0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784" y="1818479"/>
            <a:ext cx="6519360" cy="39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33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BB9C5E6-7565-BB38-F04A-79D1EC9C5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Chosen Strategies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D67764-D01D-8C4A-70D9-CE6B426BE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35" y="2068512"/>
            <a:ext cx="11926529" cy="272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317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BB9C5E6-7565-BB38-F04A-79D1EC9C5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Window Selection 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8DC1B-2F5E-9B85-3231-B3265D8E3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76254" cy="3800363"/>
          </a:xfrm>
        </p:spPr>
        <p:txBody>
          <a:bodyPr/>
          <a:lstStyle/>
          <a:p>
            <a:pPr marL="0" indent="0">
              <a:buNone/>
            </a:pP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Moving Averages(MA) strategy: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Equity: (</a:t>
            </a:r>
            <a:r>
              <a:rPr lang="en-US" sz="28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fastWindow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8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slowWindow</a:t>
            </a: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 = (11, 220)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Fixed income/Commodity/Currency: </a:t>
            </a: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8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fastWindow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8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slowWindow</a:t>
            </a: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 = (93, 104)</a:t>
            </a:r>
          </a:p>
          <a:p>
            <a:pPr marL="0" indent="0" algn="l">
              <a:buNone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l">
              <a:buNone/>
            </a:pP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Bollinger Bands strategy: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All instruments: (</a:t>
            </a:r>
            <a:r>
              <a:rPr lang="en-US" sz="28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lookback_window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8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stdev_band</a:t>
            </a:r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 = (22, 2)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23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885CCCB-588F-E074-58C7-E6A998370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759"/>
            <a:ext cx="10035135" cy="1177929"/>
          </a:xfrm>
        </p:spPr>
        <p:txBody>
          <a:bodyPr>
            <a:normAutofit/>
          </a:bodyPr>
          <a:lstStyle/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Performance Statistics of Portfolio Strategies 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F348A-131F-03FC-2993-2D26DDF26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64798"/>
            <a:ext cx="10515600" cy="1026253"/>
          </a:xfrm>
        </p:spPr>
        <p:txBody>
          <a:bodyPr/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Inner join of the chosen strategies resulted in portfolio returns of 4560 rows (total rows of original df - largest window) 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D1C0BF-BF30-08E4-08F7-19536C22F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5" y="1989998"/>
            <a:ext cx="12034683" cy="1965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65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1188</TotalTime>
  <Words>390</Words>
  <Application>Microsoft Macintosh PowerPoint</Application>
  <PresentationFormat>Widescreen</PresentationFormat>
  <Paragraphs>75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Arial Rounded MT Bold</vt:lpstr>
      <vt:lpstr>Calibri</vt:lpstr>
      <vt:lpstr>Calibri Light</vt:lpstr>
      <vt:lpstr>Roboto</vt:lpstr>
      <vt:lpstr>Office Theme</vt:lpstr>
      <vt:lpstr>                      Group 7 Portfolio Analysis and Optimization</vt:lpstr>
      <vt:lpstr>PowerPoint Presentation</vt:lpstr>
      <vt:lpstr>NAV Plots</vt:lpstr>
      <vt:lpstr>Window Selection Analysis</vt:lpstr>
      <vt:lpstr>Moving Average Plots</vt:lpstr>
      <vt:lpstr>Bollinger Bands Plots</vt:lpstr>
      <vt:lpstr>Chosen Strategies </vt:lpstr>
      <vt:lpstr>Window Selection Results </vt:lpstr>
      <vt:lpstr>Performance Statistics of Portfolio Strategies </vt:lpstr>
      <vt:lpstr>                                Correlation Structure</vt:lpstr>
      <vt:lpstr>Equal Weights </vt:lpstr>
      <vt:lpstr>                  Return vs Risk for Different Weights  </vt:lpstr>
      <vt:lpstr>Weight Allocations</vt:lpstr>
      <vt:lpstr>Max Sharpe Portfolio VS Individual Strategies</vt:lpstr>
      <vt:lpstr>  Beta of Max Sharpe Portfolio to the S&amp;P 500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Pruthvi Shyam Billa</dc:creator>
  <cp:lastModifiedBy>Pruthvi Shyam Billa</cp:lastModifiedBy>
  <cp:revision>14</cp:revision>
  <dcterms:created xsi:type="dcterms:W3CDTF">2023-12-03T02:33:24Z</dcterms:created>
  <dcterms:modified xsi:type="dcterms:W3CDTF">2023-12-04T01:09:47Z</dcterms:modified>
</cp:coreProperties>
</file>